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58" r:id="rId4"/>
    <p:sldId id="259" r:id="rId5"/>
    <p:sldId id="260" r:id="rId6"/>
    <p:sldId id="262" r:id="rId7"/>
    <p:sldId id="266" r:id="rId8"/>
    <p:sldId id="268" r:id="rId9"/>
    <p:sldId id="264" r:id="rId10"/>
    <p:sldId id="265" r:id="rId11"/>
    <p:sldId id="263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04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624" autoAdjust="0"/>
  </p:normalViewPr>
  <p:slideViewPr>
    <p:cSldViewPr>
      <p:cViewPr varScale="1">
        <p:scale>
          <a:sx n="66" d="100"/>
          <a:sy n="66" d="100"/>
        </p:scale>
        <p:origin x="-126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7096B-A215-4FF6-98FC-7DB8017D0E32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66C74-576A-42BD-BA66-AEADE40F824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Dario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Ferrando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="http://www.flaticon.com/authors/dario-ferrando" title="Dario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"&gt;Dario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Ferrando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="http://creativecommons.org/licenses/by/3.0/" title="Creative Commons BY 3.0" target="_blank"&gt;CC 3.0 BY&lt;/a&gt;&lt;/div&gt;</a:t>
            </a:r>
          </a:p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66C74-576A-42BD-BA66-AEADE40F8246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A4E6A-7BE2-45A6-99B4-4E4E5290BA91}" type="datetimeFigureOut">
              <a:rPr lang="es-ES" smtClean="0"/>
              <a:pPr/>
              <a:t>05/03/2017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94BF2-C299-4367-B869-F2CF324BCDD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olitica.elpais.com/politica/2015/09/04/actualidad/1441370106_945588.html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://internacional.elpais.com/internacional/2016/10/18/actualidad/1476795874_342619.html" TargetMode="External"/><Relationship Id="rId9" Type="http://schemas.openxmlformats.org/officeDocument/2006/relationships/hyperlink" Target="https://www.change.org/p/mariano-rajoy-ministerio-de-asuntos-exteriores-y-de-cooperaci%C3%B3n-ministerio-de-agricultura-alimentaci%C3%B3n-y-medio-ambiente-hay-3-000-pueblos-abandonados-en-espa%C3%B1a-eval%C3%BAen-seriamente-si-pueden-acoger-a-90-000-pers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fu-gal/geohel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www.lavozdegalicia.es/noticia/arousa/vilagarcia-de-arousa/2017/03/05/ravella-cede-cruz-roja-piso-acoger-refugiados/0003_201703A5C2991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Bil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14290"/>
            <a:ext cx="7358114" cy="4869340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357158" y="5455523"/>
            <a:ext cx="8501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AYUDA A DAR LA OPORTUNIDAD DE UNA NUEVA VIDA </a:t>
            </a:r>
            <a:r>
              <a:rPr lang="es-ES" sz="2400" dirty="0" smtClean="0">
                <a:latin typeface="Impact" pitchFamily="34" charset="0"/>
              </a:rPr>
              <a:t>A FAMILIAS </a:t>
            </a:r>
            <a:r>
              <a:rPr lang="es-ES" sz="2400" dirty="0" smtClean="0">
                <a:latin typeface="Impact" pitchFamily="34" charset="0"/>
              </a:rPr>
              <a:t>DE </a:t>
            </a:r>
            <a:r>
              <a:rPr lang="es-ES" sz="2400" dirty="0" smtClean="0">
                <a:latin typeface="Impact" pitchFamily="34" charset="0"/>
              </a:rPr>
              <a:t>REFUGIADOS</a:t>
            </a:r>
            <a:endParaRPr lang="es-E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¿HAY EXPERIENCIAS EN MARCHA?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grpSp>
        <p:nvGrpSpPr>
          <p:cNvPr id="14" name="13 Grupo"/>
          <p:cNvGrpSpPr/>
          <p:nvPr/>
        </p:nvGrpSpPr>
        <p:grpSpPr>
          <a:xfrm>
            <a:off x="2357422" y="1000108"/>
            <a:ext cx="6429420" cy="1562883"/>
            <a:chOff x="428596" y="1071546"/>
            <a:chExt cx="6429420" cy="1562883"/>
          </a:xfrm>
        </p:grpSpPr>
        <p:sp>
          <p:nvSpPr>
            <p:cNvPr id="6" name="5 CuadroTexto"/>
            <p:cNvSpPr txBox="1"/>
            <p:nvPr/>
          </p:nvSpPr>
          <p:spPr>
            <a:xfrm>
              <a:off x="500034" y="2357430"/>
              <a:ext cx="6357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hlinkClick r:id="rId4"/>
                </a:rPr>
                <a:t>http://internacional.elpais.com/internacional/2016/10/18/actualidad/1476795874_342619.html</a:t>
              </a:r>
              <a:endParaRPr lang="es-ES" sz="1200" dirty="0"/>
            </a:p>
          </p:txBody>
        </p:sp>
        <p:grpSp>
          <p:nvGrpSpPr>
            <p:cNvPr id="10" name="9 Grupo"/>
            <p:cNvGrpSpPr/>
            <p:nvPr/>
          </p:nvGrpSpPr>
          <p:grpSpPr>
            <a:xfrm>
              <a:off x="428596" y="1071546"/>
              <a:ext cx="6215106" cy="1253656"/>
              <a:chOff x="428596" y="1500174"/>
              <a:chExt cx="6215106" cy="125365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 l="9961" t="31549" r="12109" b="46875"/>
              <a:stretch>
                <a:fillRect/>
              </a:stretch>
            </p:blipFill>
            <p:spPr bwMode="auto">
              <a:xfrm>
                <a:off x="428596" y="1785926"/>
                <a:ext cx="6215106" cy="9679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 l="9961" t="15625" r="12109" b="78005"/>
              <a:stretch>
                <a:fillRect/>
              </a:stretch>
            </p:blipFill>
            <p:spPr bwMode="auto">
              <a:xfrm>
                <a:off x="428596" y="1500174"/>
                <a:ext cx="6215106" cy="28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5" name="14 Grupo"/>
          <p:cNvGrpSpPr/>
          <p:nvPr/>
        </p:nvGrpSpPr>
        <p:grpSpPr>
          <a:xfrm>
            <a:off x="285720" y="2714620"/>
            <a:ext cx="6357982" cy="1285884"/>
            <a:chOff x="2428860" y="2786058"/>
            <a:chExt cx="6357982" cy="1285884"/>
          </a:xfrm>
        </p:grpSpPr>
        <p:sp>
          <p:nvSpPr>
            <p:cNvPr id="8" name="7 CuadroTexto"/>
            <p:cNvSpPr txBox="1"/>
            <p:nvPr/>
          </p:nvSpPr>
          <p:spPr>
            <a:xfrm>
              <a:off x="2428860" y="3794943"/>
              <a:ext cx="6357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smtClean="0">
                  <a:hlinkClick r:id="rId6"/>
                </a:rPr>
                <a:t>http://politica.elpais.com/politica/2015/09/04/actualidad/1441370106_945588.html</a:t>
              </a:r>
              <a:endParaRPr lang="es-ES" sz="1200" dirty="0"/>
            </a:p>
          </p:txBody>
        </p:sp>
        <p:grpSp>
          <p:nvGrpSpPr>
            <p:cNvPr id="12" name="11 Grupo"/>
            <p:cNvGrpSpPr/>
            <p:nvPr/>
          </p:nvGrpSpPr>
          <p:grpSpPr>
            <a:xfrm>
              <a:off x="2500298" y="2786058"/>
              <a:ext cx="6143636" cy="1047573"/>
              <a:chOff x="2500298" y="3714752"/>
              <a:chExt cx="6143636" cy="1047573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7"/>
              <a:srcRect l="10742" t="33079" r="12500" b="50000"/>
              <a:stretch>
                <a:fillRect/>
              </a:stretch>
            </p:blipFill>
            <p:spPr bwMode="auto">
              <a:xfrm>
                <a:off x="2500298" y="4000504"/>
                <a:ext cx="6143636" cy="7618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7"/>
              <a:srcRect l="10742" t="15625" r="12500" b="78028"/>
              <a:stretch>
                <a:fillRect/>
              </a:stretch>
            </p:blipFill>
            <p:spPr bwMode="auto">
              <a:xfrm>
                <a:off x="2500298" y="3714752"/>
                <a:ext cx="6143636" cy="28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7" name="16 Grupo"/>
          <p:cNvGrpSpPr/>
          <p:nvPr/>
        </p:nvGrpSpPr>
        <p:grpSpPr>
          <a:xfrm>
            <a:off x="2071670" y="4286256"/>
            <a:ext cx="6357982" cy="2251991"/>
            <a:chOff x="571472" y="4214818"/>
            <a:chExt cx="6357982" cy="225199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/>
            <a:srcRect l="11328" t="17708" r="17187" b="41124"/>
            <a:stretch>
              <a:fillRect/>
            </a:stretch>
          </p:blipFill>
          <p:spPr bwMode="auto">
            <a:xfrm>
              <a:off x="642910" y="4214818"/>
              <a:ext cx="5072098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15 CuadroTexto"/>
            <p:cNvSpPr txBox="1"/>
            <p:nvPr/>
          </p:nvSpPr>
          <p:spPr>
            <a:xfrm>
              <a:off x="571472" y="5866645"/>
              <a:ext cx="63579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smtClean="0">
                  <a:hlinkClick r:id="rId9"/>
                </a:rPr>
                <a:t>https://www.change.org/p/mariano-rajoy-ministerio-de-asuntos-exteriores-y-de-cooperaci%C3%B3n-ministerio-de-agricultura-alimentaci%C3%B3n-y-medio-ambiente-hay-3-000-pueblos-abandonados-en-espa%C3%B1a-eval%C3%BAen-seriamente-si-pueden-acoger-a-90-000-personas</a:t>
              </a:r>
              <a:endParaRPr lang="es-ES" sz="11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214282" y="1142984"/>
            <a:ext cx="87868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Impact" pitchFamily="34" charset="0"/>
              </a:rPr>
              <a:t>Puedes ponerte en contacto </a:t>
            </a:r>
            <a:r>
              <a:rPr lang="es-ES" sz="2800" dirty="0" smtClean="0">
                <a:latin typeface="Impact" pitchFamily="34" charset="0"/>
              </a:rPr>
              <a:t>con nosotros </a:t>
            </a:r>
            <a:r>
              <a:rPr lang="es-ES" sz="2800" dirty="0" smtClean="0">
                <a:latin typeface="Impact" pitchFamily="34" charset="0"/>
              </a:rPr>
              <a:t>en</a:t>
            </a:r>
            <a:r>
              <a:rPr lang="es-ES" sz="2800" smtClean="0">
                <a:latin typeface="Impact" pitchFamily="34" charset="0"/>
              </a:rPr>
              <a:t>… </a:t>
            </a:r>
          </a:p>
          <a:p>
            <a:pPr algn="ctr"/>
            <a:r>
              <a:rPr lang="es-ES" sz="2800" smtClean="0">
                <a:solidFill>
                  <a:srgbClr val="C00000"/>
                </a:solidFill>
                <a:latin typeface="Impact" pitchFamily="34" charset="0"/>
              </a:rPr>
              <a:t>newlife.refugal@gmail.com</a:t>
            </a:r>
          </a:p>
          <a:p>
            <a:pPr algn="ctr"/>
            <a:endParaRPr lang="es-ES" dirty="0" smtClean="0">
              <a:latin typeface="Impact" pitchFamily="34" charset="0"/>
            </a:endParaRPr>
          </a:p>
          <a:p>
            <a:pPr algn="ctr"/>
            <a:r>
              <a:rPr lang="es-ES" smtClean="0">
                <a:latin typeface="Impact" pitchFamily="34" charset="0"/>
              </a:rPr>
              <a:t>Tanto </a:t>
            </a:r>
            <a:r>
              <a:rPr lang="es-ES" dirty="0" smtClean="0">
                <a:latin typeface="Impact" pitchFamily="34" charset="0"/>
              </a:rPr>
              <a:t>si eres un particular, una organización o </a:t>
            </a:r>
            <a:r>
              <a:rPr lang="es-ES" smtClean="0">
                <a:latin typeface="Impact" pitchFamily="34" charset="0"/>
              </a:rPr>
              <a:t>una administración local, te ayudamos a incorporar la información al mapa mientras se termina de desarrollar la web.</a:t>
            </a:r>
          </a:p>
          <a:p>
            <a:pPr algn="ctr"/>
            <a:endParaRPr lang="es-ES" smtClean="0">
              <a:latin typeface="Impact" pitchFamily="34" charset="0"/>
            </a:endParaRPr>
          </a:p>
          <a:p>
            <a:pPr algn="ctr"/>
            <a:r>
              <a:rPr lang="es-ES" smtClean="0">
                <a:latin typeface="Impact" pitchFamily="34" charset="0"/>
              </a:rPr>
              <a:t>Nos puedes compartir tus experiencias, tus ideas, ayudarnos con la difusión…</a:t>
            </a:r>
            <a:endParaRPr lang="es-ES" dirty="0" smtClean="0">
              <a:latin typeface="Impact" pitchFamily="34" charset="0"/>
            </a:endParaRPr>
          </a:p>
          <a:p>
            <a:pPr algn="ctr"/>
            <a:endParaRPr lang="es-ES" dirty="0" smtClean="0">
              <a:latin typeface="Impact" pitchFamily="34" charset="0"/>
            </a:endParaRPr>
          </a:p>
          <a:p>
            <a:pPr algn="ctr"/>
            <a:r>
              <a:rPr lang="es-ES" smtClean="0">
                <a:latin typeface="Impact" pitchFamily="34" charset="0"/>
              </a:rPr>
              <a:t>Y por supuesto, puedes c</a:t>
            </a:r>
            <a:r>
              <a:rPr lang="es-ES" smtClean="0">
                <a:latin typeface="Impact" pitchFamily="34" charset="0"/>
              </a:rPr>
              <a:t>ontinuar </a:t>
            </a:r>
            <a:r>
              <a:rPr lang="es-ES" dirty="0" smtClean="0">
                <a:latin typeface="Impact" pitchFamily="34" charset="0"/>
              </a:rPr>
              <a:t>el DESARROLLO WEB en… </a:t>
            </a:r>
            <a:r>
              <a:rPr lang="es-ES" dirty="0" smtClean="0">
                <a:latin typeface="Impact" pitchFamily="34" charset="0"/>
                <a:hlinkClick r:id="rId3"/>
              </a:rPr>
              <a:t>https://github.com/refu-gal/geohelp</a:t>
            </a:r>
            <a:endParaRPr lang="es-ES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¿QUÉ SE PUEDE SEGUIR HACIENDO en</a:t>
            </a:r>
            <a:r>
              <a:rPr lang="es-ES" sz="2400" dirty="0" smtClean="0">
                <a:latin typeface="Impact" pitchFamily="34" charset="0"/>
              </a:rPr>
              <a:t> </a:t>
            </a:r>
            <a:r>
              <a:rPr lang="es-ES" sz="2400" dirty="0" smtClean="0">
                <a:latin typeface="Impact" pitchFamily="34" charset="0"/>
              </a:rPr>
              <a:t>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itinerario-2-bis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92" y="714356"/>
            <a:ext cx="5244390" cy="3429024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¿POR QUÉ 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214282" y="4265077"/>
            <a:ext cx="864399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Las ORGANIZACIONES PRO-REFUGIADOS ayudan a gestionar las tramitaciones administrativas, las solicitudes de asilo y los primeros pasos de los refugiados en nuestro </a:t>
            </a:r>
            <a:r>
              <a:rPr lang="es-ES" sz="1600" dirty="0" smtClean="0"/>
              <a:t>país. </a:t>
            </a:r>
            <a:r>
              <a:rPr lang="es-ES" sz="1600" dirty="0" smtClean="0"/>
              <a:t>Algunas disponen de viviendas o centros en los que las personas pueden estar </a:t>
            </a:r>
            <a:r>
              <a:rPr lang="es-ES" sz="1600" dirty="0" smtClean="0"/>
              <a:t>temporalmente (máximo 9 meses). </a:t>
            </a:r>
          </a:p>
          <a:p>
            <a:endParaRPr lang="es-ES" sz="1600" dirty="0" smtClean="0"/>
          </a:p>
          <a:p>
            <a:r>
              <a:rPr lang="es-ES" sz="1600" dirty="0" smtClean="0"/>
              <a:t>Mediante NEW LIFE, </a:t>
            </a:r>
            <a:r>
              <a:rPr lang="es-ES" sz="1600" dirty="0" smtClean="0"/>
              <a:t>pueden conectar con nuevos espacios en los que facilitan a las personas refugiadas una vivienda y una parcela en la que pueden desarrollar una actividad profesional rural</a:t>
            </a:r>
            <a:r>
              <a:rPr lang="es-ES" sz="1600" dirty="0" smtClean="0"/>
              <a:t>.</a:t>
            </a:r>
          </a:p>
          <a:p>
            <a:endParaRPr lang="es-ES" sz="1600" dirty="0" smtClean="0"/>
          </a:p>
          <a:p>
            <a:pPr algn="ctr"/>
            <a:r>
              <a:rPr lang="es-ES" sz="2400" dirty="0" smtClean="0">
                <a:latin typeface="Impact" pitchFamily="34" charset="0"/>
              </a:rPr>
              <a:t>Nueva vida a las familias de </a:t>
            </a:r>
            <a:r>
              <a:rPr lang="es-ES" sz="2400" dirty="0" smtClean="0">
                <a:latin typeface="Impact" pitchFamily="34" charset="0"/>
              </a:rPr>
              <a:t>refugiados</a:t>
            </a:r>
            <a:endParaRPr lang="es-ES" sz="2400" dirty="0"/>
          </a:p>
        </p:txBody>
      </p:sp>
      <p:pic>
        <p:nvPicPr>
          <p:cNvPr id="8" name="7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pic>
        <p:nvPicPr>
          <p:cNvPr id="10" name="9 Imagen" descr="logo básic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662" y="2428868"/>
            <a:ext cx="620521" cy="957862"/>
          </a:xfrm>
          <a:prstGeom prst="rect">
            <a:avLst/>
          </a:prstGeom>
        </p:spPr>
      </p:pic>
      <p:sp>
        <p:nvSpPr>
          <p:cNvPr id="11" name="10 Flecha derecha"/>
          <p:cNvSpPr/>
          <p:nvPr/>
        </p:nvSpPr>
        <p:spPr>
          <a:xfrm>
            <a:off x="1571604" y="2786058"/>
            <a:ext cx="714380" cy="42862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¿POR QUÉ 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214282" y="4460756"/>
            <a:ext cx="87868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Las ADMINISTRACIONES LOCALES RURALES están sufriendo la despoblación y abandono de sus aldeas y la pérdida de la actividad en su área. Mediante </a:t>
            </a:r>
            <a:r>
              <a:rPr lang="es-ES" sz="1600" dirty="0" smtClean="0"/>
              <a:t>New </a:t>
            </a:r>
            <a:r>
              <a:rPr lang="es-ES" sz="1600" dirty="0" err="1" smtClean="0"/>
              <a:t>Life</a:t>
            </a:r>
            <a:r>
              <a:rPr lang="es-ES" sz="1600" dirty="0" smtClean="0"/>
              <a:t> </a:t>
            </a:r>
            <a:r>
              <a:rPr lang="es-ES" sz="1600" dirty="0" smtClean="0"/>
              <a:t>pueden incorporar familias al rural y conseguir que se conserve lleno de vida. Y esto supone un impulso a la recuperación de sus espacios comunes y del empleo y la actividad local. </a:t>
            </a:r>
            <a:endParaRPr lang="es-ES" sz="1600" dirty="0" smtClean="0"/>
          </a:p>
          <a:p>
            <a:endParaRPr lang="es-ES" sz="1600" dirty="0" smtClean="0"/>
          </a:p>
          <a:p>
            <a:pPr algn="ctr"/>
            <a:r>
              <a:rPr lang="es-ES" sz="2400" dirty="0" smtClean="0">
                <a:latin typeface="Impact" pitchFamily="34" charset="0"/>
              </a:rPr>
              <a:t>Nueva vida al </a:t>
            </a:r>
            <a:r>
              <a:rPr lang="es-ES" sz="2400" dirty="0" smtClean="0">
                <a:latin typeface="Impact" pitchFamily="34" charset="0"/>
              </a:rPr>
              <a:t>rural</a:t>
            </a:r>
            <a:endParaRPr lang="es-ES" sz="2800" dirty="0"/>
          </a:p>
        </p:txBody>
      </p:sp>
      <p:pic>
        <p:nvPicPr>
          <p:cNvPr id="8" name="7 Imagen" descr="la-zona-oscura-despoblacion-rur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794" y="642918"/>
            <a:ext cx="5371553" cy="3500462"/>
          </a:xfrm>
          <a:prstGeom prst="rect">
            <a:avLst/>
          </a:prstGeom>
        </p:spPr>
      </p:pic>
      <p:pic>
        <p:nvPicPr>
          <p:cNvPr id="9" name="8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¿POR QUÉ 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214282" y="4460756"/>
            <a:ext cx="878687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Muchas PERSONAS CON CASAS Y CAMPOS están viendo cómo los lugares en los que habitaron durante mucho tiempo se van echando poco a poco a perder y se convierten en propiedades inservibles. Sin embargo, muchas personas están dispuestas a hacer una cesión temporal, lo que permite el mantenimiento (o incluso reconstrucción) de las casas, el aprovechamiento en condiciones óptimas del terreno, y el desarrollo de una conciencia social sabiendo </a:t>
            </a:r>
            <a:r>
              <a:rPr lang="es-ES" sz="1600" dirty="0" smtClean="0"/>
              <a:t>que se </a:t>
            </a:r>
            <a:r>
              <a:rPr lang="es-ES" sz="1600" dirty="0" smtClean="0"/>
              <a:t>está ayudando a una familia de refugiados a escapar de la miseria </a:t>
            </a:r>
            <a:r>
              <a:rPr lang="es-ES" sz="1600" dirty="0" smtClean="0"/>
              <a:t>empezando una </a:t>
            </a:r>
            <a:r>
              <a:rPr lang="es-ES" sz="1600" dirty="0" smtClean="0"/>
              <a:t>nueva vida.  </a:t>
            </a:r>
          </a:p>
          <a:p>
            <a:endParaRPr lang="es-ES" sz="1600" dirty="0" smtClean="0"/>
          </a:p>
          <a:p>
            <a:pPr algn="ctr"/>
            <a:r>
              <a:rPr lang="es-ES" sz="2400" dirty="0" smtClean="0">
                <a:latin typeface="Impact" pitchFamily="34" charset="0"/>
              </a:rPr>
              <a:t>Nueva vida </a:t>
            </a:r>
            <a:r>
              <a:rPr lang="es-ES" sz="2400" dirty="0" smtClean="0">
                <a:latin typeface="Impact" pitchFamily="34" charset="0"/>
              </a:rPr>
              <a:t>a antiguas viviendas</a:t>
            </a:r>
            <a:endParaRPr lang="es-ES" sz="2800" dirty="0"/>
          </a:p>
        </p:txBody>
      </p:sp>
      <p:pic>
        <p:nvPicPr>
          <p:cNvPr id="7" name="6 Imagen" descr="pueblo-abandonad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0" y="571500"/>
            <a:ext cx="4953008" cy="3714756"/>
          </a:xfrm>
          <a:prstGeom prst="rect">
            <a:avLst/>
          </a:prstGeom>
        </p:spPr>
      </p:pic>
      <p:pic>
        <p:nvPicPr>
          <p:cNvPr id="9" name="8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location-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8" y="3286124"/>
            <a:ext cx="1857388" cy="1857388"/>
          </a:xfrm>
          <a:prstGeom prst="rect">
            <a:avLst/>
          </a:prstGeom>
        </p:spPr>
      </p:pic>
      <p:sp>
        <p:nvSpPr>
          <p:cNvPr id="16" name="15 CuadroTexto"/>
          <p:cNvSpPr txBox="1"/>
          <p:nvPr/>
        </p:nvSpPr>
        <p:spPr>
          <a:xfrm>
            <a:off x="214282" y="4889384"/>
            <a:ext cx="8786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Impact" pitchFamily="34" charset="0"/>
              </a:rPr>
              <a:t>N</a:t>
            </a:r>
            <a:r>
              <a:rPr lang="es-ES" dirty="0" smtClean="0">
                <a:latin typeface="Impact" pitchFamily="34" charset="0"/>
              </a:rPr>
              <a:t>ew </a:t>
            </a:r>
            <a:r>
              <a:rPr lang="es-ES" dirty="0" err="1" smtClean="0">
                <a:latin typeface="Impact" pitchFamily="34" charset="0"/>
              </a:rPr>
              <a:t>Life</a:t>
            </a:r>
            <a:r>
              <a:rPr lang="es-ES" dirty="0" smtClean="0">
                <a:latin typeface="Impact" pitchFamily="34" charset="0"/>
              </a:rPr>
              <a:t> </a:t>
            </a:r>
            <a:r>
              <a:rPr lang="es-ES" dirty="0">
                <a:latin typeface="Impact" pitchFamily="34" charset="0"/>
              </a:rPr>
              <a:t>es </a:t>
            </a:r>
            <a:r>
              <a:rPr lang="es-ES" dirty="0" smtClean="0">
                <a:latin typeface="Impact" pitchFamily="34" charset="0"/>
              </a:rPr>
              <a:t>una herramienta en forma de </a:t>
            </a:r>
            <a:r>
              <a:rPr lang="es-ES" dirty="0">
                <a:latin typeface="Impact" pitchFamily="34" charset="0"/>
              </a:rPr>
              <a:t>mapa que visibiliza y conecta </a:t>
            </a:r>
            <a:r>
              <a:rPr lang="es-ES" dirty="0" smtClean="0">
                <a:latin typeface="Impact" pitchFamily="34" charset="0"/>
              </a:rPr>
              <a:t>a:</a:t>
            </a:r>
          </a:p>
          <a:p>
            <a:pPr algn="ctr"/>
            <a:r>
              <a:rPr lang="es-ES" dirty="0" smtClean="0">
                <a:latin typeface="Impact" pitchFamily="34" charset="0"/>
              </a:rPr>
              <a:t> </a:t>
            </a:r>
          </a:p>
          <a:p>
            <a:pPr marL="342900" indent="-342900" algn="ctr">
              <a:buAutoNum type="arabicParenR"/>
            </a:pPr>
            <a:r>
              <a:rPr lang="es-ES" dirty="0" smtClean="0">
                <a:latin typeface="Impact" pitchFamily="34" charset="0"/>
              </a:rPr>
              <a:t>organizaciones </a:t>
            </a:r>
            <a:r>
              <a:rPr lang="es-ES" dirty="0">
                <a:latin typeface="Impact" pitchFamily="34" charset="0"/>
              </a:rPr>
              <a:t>que defienden los intereses de los </a:t>
            </a:r>
            <a:r>
              <a:rPr lang="es-ES" dirty="0" smtClean="0">
                <a:latin typeface="Impact" pitchFamily="34" charset="0"/>
              </a:rPr>
              <a:t>refugiados</a:t>
            </a:r>
            <a:r>
              <a:rPr lang="es-ES" dirty="0" smtClean="0">
                <a:latin typeface="Impact" pitchFamily="34" charset="0"/>
              </a:rPr>
              <a:t>;</a:t>
            </a:r>
          </a:p>
          <a:p>
            <a:pPr marL="342900" indent="-342900" algn="ctr">
              <a:buAutoNum type="arabicParenR"/>
            </a:pPr>
            <a:r>
              <a:rPr lang="es-ES" dirty="0" smtClean="0">
                <a:latin typeface="Impact" pitchFamily="34" charset="0"/>
              </a:rPr>
              <a:t>administraciones </a:t>
            </a:r>
            <a:r>
              <a:rPr lang="es-ES" dirty="0">
                <a:latin typeface="Impact" pitchFamily="34" charset="0"/>
              </a:rPr>
              <a:t>locales de zonas </a:t>
            </a:r>
            <a:r>
              <a:rPr lang="es-ES" dirty="0" smtClean="0">
                <a:latin typeface="Impact" pitchFamily="34" charset="0"/>
              </a:rPr>
              <a:t>rurales</a:t>
            </a:r>
            <a:r>
              <a:rPr lang="es-ES" dirty="0" smtClean="0">
                <a:latin typeface="Impact" pitchFamily="34" charset="0"/>
              </a:rPr>
              <a:t>;</a:t>
            </a:r>
            <a:r>
              <a:rPr lang="es-ES" dirty="0" smtClean="0">
                <a:latin typeface="Impact" pitchFamily="34" charset="0"/>
              </a:rPr>
              <a:t> </a:t>
            </a:r>
          </a:p>
          <a:p>
            <a:pPr marL="342900" indent="-342900" algn="ctr">
              <a:buAutoNum type="arabicParenR"/>
            </a:pPr>
            <a:r>
              <a:rPr lang="es-ES" dirty="0" smtClean="0">
                <a:latin typeface="Impact" pitchFamily="34" charset="0"/>
              </a:rPr>
              <a:t>propietarios </a:t>
            </a:r>
            <a:r>
              <a:rPr lang="es-ES" dirty="0">
                <a:latin typeface="Impact" pitchFamily="34" charset="0"/>
              </a:rPr>
              <a:t>de casas y parcelas que actualmente no tienen uso.</a:t>
            </a:r>
          </a:p>
          <a:p>
            <a:endParaRPr lang="es-ES" dirty="0"/>
          </a:p>
        </p:txBody>
      </p:sp>
      <p:pic>
        <p:nvPicPr>
          <p:cNvPr id="17" name="16 Imagen" descr="Esquem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8" y="1071546"/>
            <a:ext cx="6935239" cy="2812229"/>
          </a:xfrm>
          <a:prstGeom prst="rect">
            <a:avLst/>
          </a:prstGeom>
        </p:spPr>
      </p:pic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¿QUÉ ES 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357158" y="785794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Impact" pitchFamily="34" charset="0"/>
              </a:rPr>
              <a:t>PLATAFORMA WEB  OPEN SOURCE siguiendo este esquema</a:t>
            </a:r>
            <a:endParaRPr lang="es-ES" dirty="0"/>
          </a:p>
        </p:txBody>
      </p:sp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¿CÓMO HEMOS EMPEZADO </a:t>
            </a:r>
            <a:r>
              <a:rPr lang="es-ES" sz="2400" dirty="0" smtClean="0">
                <a:latin typeface="Impact" pitchFamily="34" charset="0"/>
              </a:rPr>
              <a:t>A DESARROLLAR </a:t>
            </a:r>
            <a:r>
              <a:rPr lang="es-ES" sz="2400" dirty="0" smtClean="0">
                <a:latin typeface="Impact" pitchFamily="34" charset="0"/>
              </a:rPr>
              <a:t>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grpSp>
        <p:nvGrpSpPr>
          <p:cNvPr id="12" name="11 Grupo"/>
          <p:cNvGrpSpPr/>
          <p:nvPr/>
        </p:nvGrpSpPr>
        <p:grpSpPr>
          <a:xfrm>
            <a:off x="1214414" y="1571612"/>
            <a:ext cx="6633898" cy="2571768"/>
            <a:chOff x="1214414" y="1571612"/>
            <a:chExt cx="6633898" cy="257176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 l="33115" t="17708" r="28327" b="55147"/>
            <a:stretch>
              <a:fillRect/>
            </a:stretch>
          </p:blipFill>
          <p:spPr bwMode="auto">
            <a:xfrm>
              <a:off x="1714480" y="1714488"/>
              <a:ext cx="6133832" cy="24288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0" name="9 CuadroTexto"/>
            <p:cNvSpPr txBox="1"/>
            <p:nvPr/>
          </p:nvSpPr>
          <p:spPr>
            <a:xfrm>
              <a:off x="1214414" y="1571612"/>
              <a:ext cx="4286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800" dirty="0" smtClean="0">
                  <a:latin typeface="Impact" pitchFamily="34" charset="0"/>
                </a:rPr>
                <a:t>1</a:t>
              </a:r>
              <a:endParaRPr lang="es-ES" sz="4800" dirty="0">
                <a:latin typeface="Impact" pitchFamily="34" charset="0"/>
              </a:endParaRPr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1214414" y="4357694"/>
            <a:ext cx="6724102" cy="1785950"/>
            <a:chOff x="1214414" y="4357694"/>
            <a:chExt cx="6724102" cy="17859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 l="33115" t="45984" r="28327" b="35920"/>
            <a:stretch>
              <a:fillRect/>
            </a:stretch>
          </p:blipFill>
          <p:spPr bwMode="auto">
            <a:xfrm>
              <a:off x="1714479" y="4500570"/>
              <a:ext cx="6224037" cy="16430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11" name="10 CuadroTexto"/>
            <p:cNvSpPr txBox="1"/>
            <p:nvPr/>
          </p:nvSpPr>
          <p:spPr>
            <a:xfrm>
              <a:off x="1214414" y="4357694"/>
              <a:ext cx="4286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800" dirty="0" smtClean="0">
                  <a:latin typeface="Impact" pitchFamily="34" charset="0"/>
                </a:rPr>
                <a:t>2</a:t>
              </a:r>
              <a:endParaRPr lang="es-ES" sz="4800" dirty="0">
                <a:latin typeface="Impact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357158" y="785794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Impact" pitchFamily="34" charset="0"/>
              </a:rPr>
              <a:t>PLATAFORMA WEB  OPEN SOURCE siguiendo este esquema</a:t>
            </a:r>
            <a:endParaRPr lang="es-ES" dirty="0"/>
          </a:p>
        </p:txBody>
      </p:sp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¿CÓMO HEMOS EMPEZADO </a:t>
            </a:r>
            <a:r>
              <a:rPr lang="es-ES" sz="2400" dirty="0" smtClean="0">
                <a:latin typeface="Impact" pitchFamily="34" charset="0"/>
              </a:rPr>
              <a:t>A DESARROLLAR </a:t>
            </a:r>
            <a:r>
              <a:rPr lang="es-ES" sz="2400" dirty="0" smtClean="0">
                <a:latin typeface="Impact" pitchFamily="34" charset="0"/>
              </a:rPr>
              <a:t>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 l="28695" t="23824" r="28925" b="13541"/>
          <a:stretch>
            <a:fillRect/>
          </a:stretch>
        </p:blipFill>
        <p:spPr bwMode="auto">
          <a:xfrm>
            <a:off x="1714480" y="1571612"/>
            <a:ext cx="5929354" cy="4929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>
            <a:off x="1214414" y="1571612"/>
            <a:ext cx="42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>
                <a:latin typeface="Impact" pitchFamily="34" charset="0"/>
              </a:rPr>
              <a:t>3</a:t>
            </a:r>
            <a:endParaRPr lang="es-ES" sz="48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15 CuadroTexto"/>
          <p:cNvSpPr txBox="1"/>
          <p:nvPr/>
        </p:nvSpPr>
        <p:spPr>
          <a:xfrm>
            <a:off x="357158" y="785794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Impact" pitchFamily="34" charset="0"/>
              </a:rPr>
              <a:t>PLATAFORMA WEB  OPEN SOURCE siguiendo este esquema</a:t>
            </a:r>
            <a:endParaRPr lang="es-ES" dirty="0"/>
          </a:p>
        </p:txBody>
      </p:sp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¿CÓMO HEMOS EMPEZADO </a:t>
            </a:r>
            <a:r>
              <a:rPr lang="es-ES" sz="2400" dirty="0" smtClean="0">
                <a:latin typeface="Impact" pitchFamily="34" charset="0"/>
              </a:rPr>
              <a:t>A DESARROLLAR </a:t>
            </a:r>
            <a:r>
              <a:rPr lang="es-ES" sz="2400" dirty="0" smtClean="0">
                <a:latin typeface="Impact" pitchFamily="34" charset="0"/>
              </a:rPr>
              <a:t>New </a:t>
            </a:r>
            <a:r>
              <a:rPr lang="es-ES" sz="2400" dirty="0" err="1" smtClean="0">
                <a:latin typeface="Impact" pitchFamily="34" charset="0"/>
              </a:rPr>
              <a:t>Life</a:t>
            </a:r>
            <a:r>
              <a:rPr lang="es-ES" sz="2400" dirty="0" smtClean="0">
                <a:latin typeface="Impact" pitchFamily="34" charset="0"/>
              </a:rPr>
              <a:t>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214414" y="1142984"/>
            <a:ext cx="42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>
                <a:latin typeface="Impact" pitchFamily="34" charset="0"/>
              </a:rPr>
              <a:t>4</a:t>
            </a:r>
            <a:endParaRPr lang="es-ES" sz="4800" dirty="0">
              <a:latin typeface="Impact" pitchFamily="34" charset="0"/>
            </a:endParaRPr>
          </a:p>
        </p:txBody>
      </p:sp>
      <p:pic>
        <p:nvPicPr>
          <p:cNvPr id="13" name="12 Imagen" descr="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79" y="1214422"/>
            <a:ext cx="6404145" cy="2214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 l="30664" t="31250" r="29492" b="17708"/>
          <a:stretch>
            <a:fillRect/>
          </a:stretch>
        </p:blipFill>
        <p:spPr bwMode="auto">
          <a:xfrm>
            <a:off x="1714480" y="3500438"/>
            <a:ext cx="4357718" cy="3140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1214414" y="3598135"/>
            <a:ext cx="428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>
                <a:latin typeface="Impact" pitchFamily="34" charset="0"/>
              </a:rPr>
              <a:t>5</a:t>
            </a:r>
            <a:endParaRPr lang="es-ES" sz="4800" dirty="0">
              <a:latin typeface="Impact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 descr="Bil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62402" cy="769237"/>
          </a:xfrm>
          <a:prstGeom prst="rect">
            <a:avLst/>
          </a:prstGeom>
        </p:spPr>
      </p:pic>
      <p:sp>
        <p:nvSpPr>
          <p:cNvPr id="23" name="22 CuadroTexto"/>
          <p:cNvSpPr txBox="1"/>
          <p:nvPr/>
        </p:nvSpPr>
        <p:spPr>
          <a:xfrm>
            <a:off x="285720" y="142852"/>
            <a:ext cx="8501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Impact" pitchFamily="34" charset="0"/>
              </a:rPr>
              <a:t>¿HAY EXPERIENCIAS EN MARCHA?</a:t>
            </a:r>
            <a:endParaRPr lang="es-ES" sz="2400" dirty="0" smtClean="0">
              <a:latin typeface="Impact" pitchFamily="34" charset="0"/>
            </a:endParaRPr>
          </a:p>
          <a:p>
            <a:pPr algn="ctr"/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857224" y="5929330"/>
            <a:ext cx="728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>
                <a:hlinkClick r:id="rId4"/>
              </a:rPr>
              <a:t>http://www.lavozdegalicia.es/noticia/arousa/vilagarcia-de-arousa/2017/03/05/ravella-cede-cruz-roja-piso-acoger-refugiados/0003_201703A5C2991.htm</a:t>
            </a:r>
            <a:endParaRPr lang="es-E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 l="9570" t="9375" r="41211" b="9375"/>
          <a:stretch>
            <a:fillRect/>
          </a:stretch>
        </p:blipFill>
        <p:spPr bwMode="auto">
          <a:xfrm>
            <a:off x="1928794" y="928670"/>
            <a:ext cx="523146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983</Words>
  <Application>Microsoft Office PowerPoint</Application>
  <PresentationFormat>Presentación en pantalla (4:3)</PresentationFormat>
  <Paragraphs>61</Paragraphs>
  <Slides>11</Slides>
  <Notes>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</vt:vector>
  </TitlesOfParts>
  <Company>Ninguna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Eduardo</dc:creator>
  <cp:lastModifiedBy>Eduardo</cp:lastModifiedBy>
  <cp:revision>45</cp:revision>
  <dcterms:created xsi:type="dcterms:W3CDTF">2017-03-05T09:33:14Z</dcterms:created>
  <dcterms:modified xsi:type="dcterms:W3CDTF">2017-03-05T17:08:16Z</dcterms:modified>
</cp:coreProperties>
</file>